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1pPr>
            <a:lvl2pPr indent="69850" lvl="1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2pPr>
            <a:lvl3pPr indent="69850" lvl="2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3pPr>
            <a:lvl4pPr indent="69850" lvl="3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4pPr>
            <a:lvl5pPr indent="69850" lvl="4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5pPr>
            <a:lvl6pPr indent="69850" lvl="5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6pPr>
            <a:lvl7pPr indent="69850" lvl="6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7pPr>
            <a:lvl8pPr indent="69850" lvl="7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8pPr>
            <a:lvl9pPr indent="69850" lvl="8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100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u.wikipedia.org/wiki/%D0%A4%D1%83%D0%BD%D0%BA%D1%86%D0%B8%D1%8F_%D0%90%D0%BA%D0%BA%D0%B5%D1%80%D0%BC%D0%B0%D0%BD%D0%B0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://e-maxx.ru/bookz/files/dsu/Efficiency%20of%20a%20Good%20But%20Not%20Linear%20Set%20Union%20Algorithm.%20Tarjan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e-maxx.ru/bookz/files/skvortsov.pdf" TargetMode="External"/><Relationship Id="rId4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en.wikipedia.org/wiki/Minimum_spanning_tree" TargetMode="External"/><Relationship Id="rId4" Type="http://schemas.openxmlformats.org/officeDocument/2006/relationships/hyperlink" Target="https://visualgo.net/en" TargetMode="External"/><Relationship Id="rId5" Type="http://schemas.openxmlformats.org/officeDocument/2006/relationships/hyperlink" Target="http://e-maxx.ru/bookz/files/skvortsov.pdf" TargetMode="External"/><Relationship Id="rId6" Type="http://schemas.openxmlformats.org/officeDocument/2006/relationships/hyperlink" Target="http://blog.ivank.net/voronoi-diagram-in-javascript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0" y="1080850"/>
            <a:ext cx="914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Minimum spanning tree</a:t>
            </a:r>
          </a:p>
          <a:p>
            <a:pPr indent="-25400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Минимальные остовные деревья</a:t>
            </a:r>
          </a:p>
          <a:p>
            <a:pPr indent="-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7204925" y="4690975"/>
            <a:ext cx="2024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Андрей Борзяк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182300" y="4497250"/>
            <a:ext cx="677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Контест: https://www.e-olymp.com/uk/contests/8967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DSU #0!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1000000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p[N];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N;i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p[i]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4049100" y="863550"/>
            <a:ext cx="509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get(p[x]));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unite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x,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get(x);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get(y);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y;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D9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DSU #1!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1000000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p[N];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N;i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p[i]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4049100" y="863550"/>
            <a:ext cx="509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get(p[x]));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unite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x,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get(x);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get(y);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y;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D9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401000"/>
            <a:ext cx="85206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Disjoint set union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Минимальное остовное дерево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Алгоритм Краскала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Алгоритм Прима</a:t>
            </a: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ct val="100000"/>
              <a:buFont typeface="Arial"/>
              <a:buChar char="○"/>
            </a:pPr>
            <a:r>
              <a:rPr b="0" i="0" lang="en" sz="36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Алгоритм Борувки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Бонус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850" y="-535950"/>
            <a:ext cx="3046144" cy="304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4">
            <a:alphaModFix amt="64000"/>
          </a:blip>
          <a:srcRect b="0" l="0" r="0" t="0"/>
          <a:stretch/>
        </p:blipFill>
        <p:spPr>
          <a:xfrm rot="2187282">
            <a:off x="7551475" y="3263025"/>
            <a:ext cx="2917051" cy="291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DSU #2!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863550"/>
            <a:ext cx="39999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1000000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p[N];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sng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rank[N];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N;i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p[i]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rank[i]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D9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4049100" y="863550"/>
            <a:ext cx="50949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get(p[x]));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unite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x,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get(x);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get(y);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y)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sng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(rank[x]</a:t>
            </a:r>
            <a:r>
              <a:rPr b="0" i="0" lang="en" sz="1600" u="sng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rank[y])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swap(x,y);</a:t>
            </a:r>
            <a:br>
              <a:rPr b="0" i="0" lang="en" sz="1600" u="sng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p[x]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y;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sng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(rank[x]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sng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rank[y])</a:t>
            </a:r>
            <a:b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rank[y]</a:t>
            </a:r>
            <a:r>
              <a:rPr b="0" i="0" lang="en" sz="1600" u="sng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sng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0160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D9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311700" y="0"/>
            <a:ext cx="8520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Асимптотика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311700" y="855000"/>
            <a:ext cx="85206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Без сжатия путей и рангов O(N)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Сжатие путей без рангов - O(logN) </a:t>
            </a:r>
            <a:r>
              <a:rPr b="0" i="1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амортизировано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Ранги без сжатия путей - O(logN)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Ранги и сжатие путей … ?</a:t>
            </a:r>
          </a:p>
          <a:p>
            <a:pPr indent="279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α(N)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α(x) - обратная к функции Аккермана </a:t>
            </a:r>
            <a:r>
              <a:rPr b="1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(link)</a:t>
            </a: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α(              ) = 4</a:t>
            </a: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033" y="3655200"/>
            <a:ext cx="1030214" cy="5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11700" y="4288800"/>
            <a:ext cx="411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None/>
            </a:pPr>
            <a:r>
              <a:rPr b="1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Пруфы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0" y="119050"/>
            <a:ext cx="85206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Минимальные остовные деревья</a:t>
            </a:r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311700" y="1344525"/>
            <a:ext cx="85206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Остовное дерево - 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дерево, построенное на ребрах графа и соединяющее все его вершины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Минимальное остовное дерево (MST) - 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взвешенное дерево минимального веса, построенное на ребрах графа и соединяющее все его вершины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311700" y="-71425"/>
            <a:ext cx="85206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Примеры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5275"/>
            <a:ext cx="2662654" cy="266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6200" y="1100975"/>
            <a:ext cx="4883925" cy="393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311700" y="0"/>
            <a:ext cx="85206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Алгоритм Краскала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77400" y="1000200"/>
            <a:ext cx="89892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Сортируем все ребра по неубыванию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Перебираем все ребра, начиная с минимального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Добавляем ребра в наше дерево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Если, добавив ребро, образуется цикл - пропускаем его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Заканчиваем алгоритм когда добавили N-1 ребро, где N - колво вершин в графе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0" y="0"/>
            <a:ext cx="91440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Disjoint set union (DSU)</a:t>
            </a:r>
          </a:p>
          <a:p>
            <a:pPr indent="-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Система непересекающихся множеств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229500" y="1594500"/>
            <a:ext cx="86850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Для множества объектов </a:t>
            </a:r>
            <a:r>
              <a:rPr b="1" i="1" lang="en" sz="28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Q = {a,b,c,d...}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Поддерживаемые операции: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i="1" lang="en" sz="24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1" lang="en" sz="24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получить класс объекта (абстрактное значение)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i="1" lang="en" sz="24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unite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1" lang="en" sz="24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1" lang="en" sz="24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слить классы объектов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i="1" lang="en" sz="24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is_same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1" lang="en" sz="24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1" lang="en" sz="24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принадлежат ли объекты одному классу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38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ctrTitle"/>
          </p:nvPr>
        </p:nvSpPr>
        <p:spPr>
          <a:xfrm>
            <a:off x="311700" y="0"/>
            <a:ext cx="85206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Kruskal</a:t>
            </a:r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311700" y="750150"/>
            <a:ext cx="8520600" cy="4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edges;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(edges.begin(),edges.end());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edges.size();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edges[i];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8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8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(e.x)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0" i="0" lang="en" sz="18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(e.y))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e.cost;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8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unite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(e.x,e.y);</a:t>
            </a:r>
            <a:b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143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8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311700" y="0"/>
            <a:ext cx="85206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Асимптотика</a:t>
            </a:r>
          </a:p>
        </p:txBody>
      </p:sp>
      <p:sp>
        <p:nvSpPr>
          <p:cNvPr id="260" name="Shape 260"/>
          <p:cNvSpPr txBox="1"/>
          <p:nvPr>
            <p:ph idx="1" type="subTitle"/>
          </p:nvPr>
        </p:nvSpPr>
        <p:spPr>
          <a:xfrm>
            <a:off x="311700" y="1035900"/>
            <a:ext cx="85206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Сортировка ребер O(MlogM)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Добавление ребер в дерево O(Mα(M))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Итого O(MlogM)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ctrTitle"/>
          </p:nvPr>
        </p:nvSpPr>
        <p:spPr>
          <a:xfrm>
            <a:off x="311700" y="0"/>
            <a:ext cx="85206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Алгоритм Прима</a:t>
            </a:r>
          </a:p>
        </p:txBody>
      </p:sp>
      <p:sp>
        <p:nvSpPr>
          <p:cNvPr id="266" name="Shape 266"/>
          <p:cNvSpPr txBox="1"/>
          <p:nvPr>
            <p:ph idx="1" type="subTitle"/>
          </p:nvPr>
        </p:nvSpPr>
        <p:spPr>
          <a:xfrm>
            <a:off x="101700" y="927900"/>
            <a:ext cx="8940600" cy="4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Выберем произвольную точку и закрасим ее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Находим минимальное расстояние от всех закрашенных точек ко всем незакрашенным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Добавляем это ребро в ответ, закрашиваем соответствующую ему вершину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Возвращаемся к пункту 2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Алгоритм заканчивает через N-1 итераций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311700" y="58825"/>
            <a:ext cx="8520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Реализация “влоб”</a:t>
            </a:r>
          </a:p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311700" y="972925"/>
            <a:ext cx="85206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Поддерживаем цвет каждого объекта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 запросе </a:t>
            </a:r>
            <a:r>
              <a:rPr b="1" i="1" lang="en" sz="28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возвращаем цвет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 запросе </a:t>
            </a:r>
            <a:r>
              <a:rPr b="1" i="1" lang="en" sz="28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unite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перекрашиваем все цвета </a:t>
            </a:r>
            <a:r>
              <a:rPr b="1" i="1" lang="en" sz="28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х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в цвет </a:t>
            </a:r>
            <a:r>
              <a:rPr b="1" i="1" lang="en" sz="28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Запрос </a:t>
            </a:r>
            <a:r>
              <a:rPr b="1" i="1" lang="en" sz="28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1" i="1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O(1)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Запрос </a:t>
            </a:r>
            <a:r>
              <a:rPr b="1" i="1" lang="en" sz="28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unite</a:t>
            </a:r>
            <a:r>
              <a:rPr b="1" i="1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O(N)!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1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Но даже такую реализацию можно ускорить до log(N)... рассказывать я конечно же не буду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311700" y="-83350"/>
            <a:ext cx="85206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Prim</a:t>
            </a:r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311700" y="130625"/>
            <a:ext cx="8520600" cy="5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d[N];</a:t>
            </a:r>
            <a:r>
              <a:rPr b="0" i="0" lang="en" sz="1600" u="none" cap="none" strike="noStrike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//fill inf</a:t>
            </a:r>
          </a:p>
          <a:p>
            <a:pPr indent="-1016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used[N];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used[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n;i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min_j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n;j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used[j]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(min_j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d[j]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d[min_j]))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min_j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j;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d[min_j];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-1016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used[min_j]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6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n;j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d[j]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min(d[j],dist(min_j,j));</a:t>
            </a:r>
            <a:b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6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311700" y="0"/>
            <a:ext cx="85206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Асимптотика</a:t>
            </a:r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311700" y="963600"/>
            <a:ext cx="85206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Всего N-1 итерация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каждой итерации O(N) операций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Итого O(N^2)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ctrTitle"/>
          </p:nvPr>
        </p:nvSpPr>
        <p:spPr>
          <a:xfrm>
            <a:off x="311700" y="0"/>
            <a:ext cx="8520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Алгоритм Борувки</a:t>
            </a:r>
          </a:p>
        </p:txBody>
      </p:sp>
      <p:sp>
        <p:nvSpPr>
          <p:cNvPr id="329" name="Shape 329"/>
          <p:cNvSpPr txBox="1"/>
          <p:nvPr>
            <p:ph idx="1" type="subTitle"/>
          </p:nvPr>
        </p:nvSpPr>
        <p:spPr>
          <a:xfrm>
            <a:off x="35700" y="987300"/>
            <a:ext cx="90726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Изначально в дереве ни одного ребра, потому у нас есть N одновершинных компонент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Найдем для каждой компоненты связности минимальное инцидентное ей ребро и добавим его в ответ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Повторяем пункт 2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Алгоритм закончится после добавления N-1 ребра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ctrTitle"/>
          </p:nvPr>
        </p:nvSpPr>
        <p:spPr>
          <a:xfrm>
            <a:off x="311700" y="0"/>
            <a:ext cx="8520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</a:t>
            </a:r>
          </a:p>
        </p:txBody>
      </p:sp>
      <p:sp>
        <p:nvSpPr>
          <p:cNvPr id="335" name="Shape 335"/>
          <p:cNvSpPr txBox="1"/>
          <p:nvPr>
            <p:ph idx="1" type="subTitle"/>
          </p:nvPr>
        </p:nvSpPr>
        <p:spPr>
          <a:xfrm>
            <a:off x="311700" y="892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Kartinki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ctrTitle"/>
          </p:nvPr>
        </p:nvSpPr>
        <p:spPr>
          <a:xfrm>
            <a:off x="311700" y="0"/>
            <a:ext cx="8520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Boruvka</a:t>
            </a:r>
          </a:p>
        </p:txBody>
      </p:sp>
      <p:sp>
        <p:nvSpPr>
          <p:cNvPr id="341" name="Shape 341"/>
          <p:cNvSpPr txBox="1"/>
          <p:nvPr>
            <p:ph idx="1" type="subTitle"/>
          </p:nvPr>
        </p:nvSpPr>
        <p:spPr>
          <a:xfrm>
            <a:off x="311700" y="0"/>
            <a:ext cx="85206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color[N];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minEdge[N];</a:t>
            </a:r>
          </a:p>
          <a:p>
            <a:pPr indent="-889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nsolas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mst;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edges;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(mst.size()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b="0" i="0" lang="en" sz="14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dfs(); </a:t>
            </a:r>
            <a:r>
              <a:rPr b="0" i="0" lang="en" sz="1400" u="none" cap="none" strike="noStrike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//покрасить вершины по компонентах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colors;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minEdge[i].cost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2e9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Edge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e:edges)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(color[e.x]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color[e.y])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(e.cost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minEdge[color[e.x]].cost)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minEdge[color[e.x]]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(e.cost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minEdge[color[e.y]].cost)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minEdge[color[e.y]]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400" u="none" cap="none" strike="noStrike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color;i</a:t>
            </a:r>
            <a:r>
              <a:rPr b="0" i="0" lang="en" sz="14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mst.insert(minEdge[i]);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" sz="1400" u="none" cap="none" strike="noStrike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ctrTitle"/>
          </p:nvPr>
        </p:nvSpPr>
        <p:spPr>
          <a:xfrm>
            <a:off x="311700" y="0"/>
            <a:ext cx="8520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Асимптотика</a:t>
            </a:r>
          </a:p>
        </p:txBody>
      </p:sp>
      <p:sp>
        <p:nvSpPr>
          <p:cNvPr id="347" name="Shape 347"/>
          <p:cNvSpPr txBox="1"/>
          <p:nvPr>
            <p:ph idx="1" type="subTitle"/>
          </p:nvPr>
        </p:nvSpPr>
        <p:spPr>
          <a:xfrm>
            <a:off x="311700" y="915900"/>
            <a:ext cx="85206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каждой итерации O(M) операций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Всего может быть не более logN операций         так как на каждой итерации мы уменьшаем количество компонент как минимум в два раза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Итого O(MlogN)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ctrTitle"/>
          </p:nvPr>
        </p:nvSpPr>
        <p:spPr>
          <a:xfrm>
            <a:off x="311700" y="0"/>
            <a:ext cx="8520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</a:p>
        </p:txBody>
      </p:sp>
      <p:sp>
        <p:nvSpPr>
          <p:cNvPr id="353" name="Shape 353"/>
          <p:cNvSpPr txBox="1"/>
          <p:nvPr>
            <p:ph idx="1" type="subTitle"/>
          </p:nvPr>
        </p:nvSpPr>
        <p:spPr>
          <a:xfrm>
            <a:off x="77850" y="976200"/>
            <a:ext cx="8988300" cy="4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Есть вертикальный коридор со стенами 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x=l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x=r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коридоре стоят 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колонн радиуса 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в заданных позициях 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(x</a:t>
            </a:r>
            <a:r>
              <a:rPr b="1" i="1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,y</a:t>
            </a:r>
            <a:r>
              <a:rPr b="1" i="1" lang="en" sz="1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i="1" lang="en" sz="2800" u="none" cap="none" strike="noStrike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Круглый стол какого максимального радиуса можно протянуть через этот коридор?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4988" y="0"/>
            <a:ext cx="4124106" cy="513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ctrTitle"/>
          </p:nvPr>
        </p:nvSpPr>
        <p:spPr>
          <a:xfrm>
            <a:off x="311700" y="0"/>
            <a:ext cx="8520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Решение Краскалом</a:t>
            </a:r>
          </a:p>
        </p:txBody>
      </p:sp>
      <p:sp>
        <p:nvSpPr>
          <p:cNvPr id="364" name="Shape 364"/>
          <p:cNvSpPr txBox="1"/>
          <p:nvPr>
            <p:ph idx="1" type="subTitle"/>
          </p:nvPr>
        </p:nvSpPr>
        <p:spPr>
          <a:xfrm>
            <a:off x="311700" y="904200"/>
            <a:ext cx="85206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Все точки на левой стене объединим в одну компоненту, и на правой - в другую (в DSU)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Начнем строить MST обычным Краскалом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только, добавив ребро, левая стенка и правая стенка объединились в одну компоненту - возвращаем длину ребра как ответ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ctrTitle"/>
          </p:nvPr>
        </p:nvSpPr>
        <p:spPr>
          <a:xfrm>
            <a:off x="311700" y="0"/>
            <a:ext cx="8520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Бонус</a:t>
            </a:r>
          </a:p>
        </p:txBody>
      </p:sp>
      <p:sp>
        <p:nvSpPr>
          <p:cNvPr id="370" name="Shape 370"/>
          <p:cNvSpPr txBox="1"/>
          <p:nvPr>
            <p:ph idx="1" type="subTitle"/>
          </p:nvPr>
        </p:nvSpPr>
        <p:spPr>
          <a:xfrm>
            <a:off x="311700" y="892200"/>
            <a:ext cx="8520600" cy="4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Можете ли вы в предыдущей задачи найти помимо радиуса еще и путь, по которому нужно протянуть стол?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Возможно ли решить задачу о MST на плоскости быстрее, чем O(N^2)?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Да!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ctrTitle"/>
          </p:nvPr>
        </p:nvSpPr>
        <p:spPr>
          <a:xfrm>
            <a:off x="311700" y="0"/>
            <a:ext cx="85206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Триангуляция Делоне</a:t>
            </a:r>
          </a:p>
        </p:txBody>
      </p:sp>
      <p:sp>
        <p:nvSpPr>
          <p:cNvPr id="376" name="Shape 376"/>
          <p:cNvSpPr txBox="1"/>
          <p:nvPr>
            <p:ph idx="1" type="subTitle"/>
          </p:nvPr>
        </p:nvSpPr>
        <p:spPr>
          <a:xfrm>
            <a:off x="311700" y="1107300"/>
            <a:ext cx="8520600" cy="4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Триангуляция - разбиение плоскости на непересекающиеся треугольники с вершинами в заданных точках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Триангуляция Делоне (далее ТД) - триангуляция в которой, описав круг вокруг любого треугольника, внутри круга не будет лежать ни одна другая точка множества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0125" y="642938"/>
            <a:ext cx="38576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ctrTitle"/>
          </p:nvPr>
        </p:nvSpPr>
        <p:spPr>
          <a:xfrm>
            <a:off x="311700" y="0"/>
            <a:ext cx="85206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ТД позволяет:</a:t>
            </a:r>
          </a:p>
        </p:txBody>
      </p:sp>
      <p:sp>
        <p:nvSpPr>
          <p:cNvPr id="388" name="Shape 388"/>
          <p:cNvSpPr txBox="1"/>
          <p:nvPr>
            <p:ph idx="1" type="subTitle"/>
          </p:nvPr>
        </p:nvSpPr>
        <p:spPr>
          <a:xfrm>
            <a:off x="311700" y="975600"/>
            <a:ext cx="8520600" cy="4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Найти путь в задаче о столах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Найти MST на плоскости за O(NlogN)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Для каждой точки найти ближайшую к ней за O(NlogN)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Найти разбиение на области Воронного</a:t>
            </a: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906169" y="2256919"/>
            <a:ext cx="4429126" cy="33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ctrTitle"/>
          </p:nvPr>
        </p:nvSpPr>
        <p:spPr>
          <a:xfrm>
            <a:off x="311700" y="0"/>
            <a:ext cx="8520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MST на плоскости</a:t>
            </a:r>
          </a:p>
        </p:txBody>
      </p:sp>
      <p:sp>
        <p:nvSpPr>
          <p:cNvPr id="395" name="Shape 395"/>
          <p:cNvSpPr txBox="1"/>
          <p:nvPr>
            <p:ph idx="1" type="subTitle"/>
          </p:nvPr>
        </p:nvSpPr>
        <p:spPr>
          <a:xfrm>
            <a:off x="311700" y="904200"/>
            <a:ext cx="85206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Построим триангуляцию Делоне заданных точек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сторонах треугольников, как на ребрах запустим Краскала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 как </a:t>
            </a:r>
            <a:r>
              <a:rPr b="0" i="0" lang="en" sz="2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триангуляции порядка O(N) треугольников</a:t>
            </a: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то и Краскал отработает за O(NlogN)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ctrTitle"/>
          </p:nvPr>
        </p:nvSpPr>
        <p:spPr>
          <a:xfrm>
            <a:off x="311700" y="0"/>
            <a:ext cx="8520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строить ТД?</a:t>
            </a:r>
          </a:p>
        </p:txBody>
      </p:sp>
      <p:sp>
        <p:nvSpPr>
          <p:cNvPr id="401" name="Shape 401"/>
          <p:cNvSpPr txBox="1"/>
          <p:nvPr>
            <p:ph idx="1" type="subTitle"/>
          </p:nvPr>
        </p:nvSpPr>
        <p:spPr>
          <a:xfrm>
            <a:off x="274950" y="856500"/>
            <a:ext cx="8594100" cy="4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Триангуляция Делоне может быть построена за O(NlogN) с помощью алгоритма основанного на принципе “разделяй и властвуй”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Подробней на: </a:t>
            </a: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e-maxx.ru/bookz/files/skvortsov.pdf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4">
            <a:alphaModFix/>
          </a:blip>
          <a:srcRect b="33325" l="37239" r="33073" t="31934"/>
          <a:stretch/>
        </p:blipFill>
        <p:spPr>
          <a:xfrm>
            <a:off x="2571750" y="2683925"/>
            <a:ext cx="3702498" cy="245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ctrTitle"/>
          </p:nvPr>
        </p:nvSpPr>
        <p:spPr>
          <a:xfrm>
            <a:off x="311700" y="0"/>
            <a:ext cx="85206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Полезные ссылки</a:t>
            </a:r>
          </a:p>
        </p:txBody>
      </p:sp>
      <p:sp>
        <p:nvSpPr>
          <p:cNvPr id="408" name="Shape 408"/>
          <p:cNvSpPr txBox="1"/>
          <p:nvPr>
            <p:ph idx="1" type="subTitle"/>
          </p:nvPr>
        </p:nvSpPr>
        <p:spPr>
          <a:xfrm>
            <a:off x="83400" y="951600"/>
            <a:ext cx="89772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https://en.wikipedia.org/wiki/Minimum_spanning_tree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https://visualgo.net/en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http://e-maxx.ru/bookz/files/skvortsov.pdf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http://blog.ivank.net/voronoi-diagram-in-javascript.html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23282" cy="483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